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aunces" charset="1" panose="00000000000000000000"/>
      <p:regular r:id="rId10"/>
    </p:embeddedFont>
    <p:embeddedFont>
      <p:font typeface="Fraunces Bold" charset="1" panose="00000000000000000000"/>
      <p:regular r:id="rId11"/>
    </p:embeddedFont>
    <p:embeddedFont>
      <p:font typeface="Fraunces Italics" charset="1" panose="00000000000000000000"/>
      <p:regular r:id="rId12"/>
    </p:embeddedFont>
    <p:embeddedFont>
      <p:font typeface="Fraunces Bold Italics" charset="1" panose="00000000000000000000"/>
      <p:regular r:id="rId13"/>
    </p:embeddedFont>
    <p:embeddedFont>
      <p:font typeface="Fraunces Thin" charset="1" panose="00000000000000000000"/>
      <p:regular r:id="rId14"/>
    </p:embeddedFont>
    <p:embeddedFont>
      <p:font typeface="Fraunces Thin Italics" charset="1" panose="00000000000000000000"/>
      <p:regular r:id="rId15"/>
    </p:embeddedFont>
    <p:embeddedFont>
      <p:font typeface="Fraunces Light" charset="1" panose="00000000000000000000"/>
      <p:regular r:id="rId16"/>
    </p:embeddedFont>
    <p:embeddedFont>
      <p:font typeface="Fraunces Light Italics" charset="1" panose="00000000000000000000"/>
      <p:regular r:id="rId17"/>
    </p:embeddedFont>
    <p:embeddedFont>
      <p:font typeface="Fraunces Semi-Bold" charset="1" panose="00000000000000000000"/>
      <p:regular r:id="rId18"/>
    </p:embeddedFont>
    <p:embeddedFont>
      <p:font typeface="Fraunces Semi-Bold Italics" charset="1" panose="00000000000000000000"/>
      <p:regular r:id="rId19"/>
    </p:embeddedFont>
    <p:embeddedFont>
      <p:font typeface="Fraunces Heavy" charset="1" panose="00000000000000000000"/>
      <p:regular r:id="rId20"/>
    </p:embeddedFont>
    <p:embeddedFont>
      <p:font typeface="Fraunces Heavy Italics" charset="1" panose="000000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font" Target="fonts/font26.fntdata"/><Relationship Id="rId39" Type="http://schemas.openxmlformats.org/officeDocument/2006/relationships/slide" Target="slides/slide10.xml"/><Relationship Id="rId21" Type="http://schemas.openxmlformats.org/officeDocument/2006/relationships/font" Target="fonts/font21.fntdata"/><Relationship Id="rId34" Type="http://schemas.openxmlformats.org/officeDocument/2006/relationships/slide" Target="slides/slide5.xml"/><Relationship Id="rId42" Type="http://schemas.openxmlformats.org/officeDocument/2006/relationships/slide" Target="slides/slide13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11" Type="http://schemas.openxmlformats.org/officeDocument/2006/relationships/font" Target="fonts/font11.fntdata"/><Relationship Id="rId24" Type="http://schemas.openxmlformats.org/officeDocument/2006/relationships/font" Target="fonts/font24.fntdata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6" Type="http://schemas.openxmlformats.org/officeDocument/2006/relationships/font" Target="fonts/font6.fntdata"/><Relationship Id="rId45" Type="http://schemas.openxmlformats.org/officeDocument/2006/relationships/customXml" Target="../customXml/item2.xml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36" Type="http://schemas.openxmlformats.org/officeDocument/2006/relationships/slide" Target="slides/slide7.xml"/><Relationship Id="rId5" Type="http://schemas.openxmlformats.org/officeDocument/2006/relationships/tableStyles" Target="tableStyles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slide" Target="slides/slide2.xml"/><Relationship Id="rId44" Type="http://schemas.openxmlformats.org/officeDocument/2006/relationships/customXml" Target="../customXml/item1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" Type="http://schemas.openxmlformats.org/officeDocument/2006/relationships/theme" Target="theme/theme1.xml"/><Relationship Id="rId43" Type="http://schemas.openxmlformats.org/officeDocument/2006/relationships/slide" Target="slides/slide14.xml"/><Relationship Id="rId9" Type="http://schemas.openxmlformats.org/officeDocument/2006/relationships/font" Target="fonts/font9.fntdata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font" Target="fonts/font25.fntdata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customXml" Target="../customXml/item3.xml"/><Relationship Id="rId20" Type="http://schemas.openxmlformats.org/officeDocument/2006/relationships/font" Target="fonts/font20.fntdata"/><Relationship Id="rId41" Type="http://schemas.openxmlformats.org/officeDocument/2006/relationships/slide" Target="slides/slide12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gif" Type="http://schemas.openxmlformats.org/officeDocument/2006/relationships/image"/><Relationship Id="rId4" Target="../media/image10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0939" y="2613600"/>
            <a:ext cx="9164121" cy="202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>
                <a:solidFill>
                  <a:srgbClr val="FFFFFF"/>
                </a:solidFill>
                <a:latin typeface="Fraunces"/>
              </a:rPr>
              <a:t>Metodo de ordenamineto radix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90939" y="5038725"/>
            <a:ext cx="9164121" cy="4011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7"/>
              </a:lnSpc>
            </a:pPr>
            <a:r>
              <a:rPr lang="en-US" sz="3000">
                <a:solidFill>
                  <a:srgbClr val="EBECEF"/>
                </a:solidFill>
                <a:latin typeface="Fraunces"/>
              </a:rPr>
              <a:t>Integrantes:</a:t>
            </a:r>
          </a:p>
          <a:p>
            <a:pPr>
              <a:lnSpc>
                <a:spcPts val="4797"/>
              </a:lnSpc>
            </a:pPr>
            <a:r>
              <a:rPr lang="en-US" sz="3000">
                <a:solidFill>
                  <a:srgbClr val="EBECEF"/>
                </a:solidFill>
                <a:latin typeface="Fraunces"/>
              </a:rPr>
              <a:t>HERNANDEZ NAPE FERMIN</a:t>
            </a:r>
          </a:p>
          <a:p>
            <a:pPr>
              <a:lnSpc>
                <a:spcPts val="4797"/>
              </a:lnSpc>
            </a:pPr>
            <a:r>
              <a:rPr lang="en-US" sz="3000">
                <a:solidFill>
                  <a:srgbClr val="EBECEF"/>
                </a:solidFill>
                <a:latin typeface="Fraunces"/>
              </a:rPr>
              <a:t>JUAREZ LOPEZ LEONARDO</a:t>
            </a:r>
          </a:p>
          <a:p>
            <a:pPr>
              <a:lnSpc>
                <a:spcPts val="4797"/>
              </a:lnSpc>
            </a:pPr>
            <a:r>
              <a:rPr lang="en-US" sz="3000">
                <a:solidFill>
                  <a:srgbClr val="EBECEF"/>
                </a:solidFill>
                <a:latin typeface="Fraunces"/>
              </a:rPr>
              <a:t>LEIJA NERIO RODRIGO ARTURO</a:t>
            </a:r>
          </a:p>
          <a:p>
            <a:pPr>
              <a:lnSpc>
                <a:spcPts val="4797"/>
              </a:lnSpc>
            </a:pPr>
            <a:r>
              <a:rPr lang="en-US" sz="3000">
                <a:solidFill>
                  <a:srgbClr val="EBECEF"/>
                </a:solidFill>
                <a:latin typeface="Fraunces"/>
              </a:rPr>
              <a:t>MADRID OVALLE ANGEL JESUS</a:t>
            </a:r>
          </a:p>
          <a:p>
            <a:pPr>
              <a:lnSpc>
                <a:spcPts val="4797"/>
              </a:lnSpc>
            </a:pPr>
            <a:r>
              <a:rPr lang="en-US" sz="3000">
                <a:solidFill>
                  <a:srgbClr val="EBECEF"/>
                </a:solidFill>
                <a:latin typeface="Fraunces"/>
              </a:rPr>
              <a:t>OSORIO GONZALEZ CARLOS ANDRES</a:t>
            </a:r>
          </a:p>
          <a:p>
            <a:pPr algn="l">
              <a:lnSpc>
                <a:spcPts val="349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888" y="-7888"/>
            <a:ext cx="18303776" cy="10302776"/>
            <a:chOff x="0" y="0"/>
            <a:chExt cx="24405035" cy="13737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541" y="10541"/>
              <a:ext cx="24383999" cy="13715999"/>
            </a:xfrm>
            <a:custGeom>
              <a:avLst/>
              <a:gdLst/>
              <a:ahLst/>
              <a:cxnLst/>
              <a:rect r="r" b="b" t="t" l="l"/>
              <a:pathLst>
                <a:path h="13715999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5082" cy="13737082"/>
            </a:xfrm>
            <a:custGeom>
              <a:avLst/>
              <a:gdLst/>
              <a:ahLst/>
              <a:cxnLst/>
              <a:rect r="r" b="b" t="t" l="l"/>
              <a:pathLst>
                <a:path h="13737082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13726540"/>
                  </a:lnTo>
                  <a:cubicBezTo>
                    <a:pt x="24405082" y="13732383"/>
                    <a:pt x="24400383" y="13737082"/>
                    <a:pt x="24394540" y="13737082"/>
                  </a:cubicBezTo>
                  <a:lnTo>
                    <a:pt x="10541" y="13737082"/>
                  </a:lnTo>
                  <a:cubicBezTo>
                    <a:pt x="4699" y="13737082"/>
                    <a:pt x="0" y="13732383"/>
                    <a:pt x="0" y="13726540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082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3726540"/>
                  </a:lnTo>
                  <a:lnTo>
                    <a:pt x="10541" y="13726540"/>
                  </a:lnTo>
                  <a:lnTo>
                    <a:pt x="10541" y="13716000"/>
                  </a:lnTo>
                  <a:lnTo>
                    <a:pt x="24394540" y="13716000"/>
                  </a:lnTo>
                  <a:lnTo>
                    <a:pt x="24394540" y="13726540"/>
                  </a:lnTo>
                  <a:lnTo>
                    <a:pt x="24384000" y="13726540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3161556"/>
          </a:xfrm>
          <a:custGeom>
            <a:avLst/>
            <a:gdLst/>
            <a:ahLst/>
            <a:cxnLst/>
            <a:rect r="r" b="b" t="t" l="l"/>
            <a:pathLst>
              <a:path h="3161556" w="18288000">
                <a:moveTo>
                  <a:pt x="0" y="0"/>
                </a:moveTo>
                <a:lnTo>
                  <a:pt x="18288000" y="0"/>
                </a:lnTo>
                <a:lnTo>
                  <a:pt x="18288000" y="3161556"/>
                </a:lnTo>
                <a:lnTo>
                  <a:pt x="0" y="31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1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337233" y="4558754"/>
            <a:ext cx="584746" cy="584746"/>
            <a:chOff x="0" y="0"/>
            <a:chExt cx="779662" cy="7796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37907" y="4558754"/>
            <a:ext cx="584746" cy="584746"/>
            <a:chOff x="0" y="0"/>
            <a:chExt cx="779662" cy="779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587327" y="4558754"/>
            <a:ext cx="584746" cy="584746"/>
            <a:chOff x="0" y="0"/>
            <a:chExt cx="779662" cy="7796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675830" y="1177505"/>
            <a:ext cx="4936341" cy="77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3"/>
              </a:lnSpc>
            </a:pPr>
            <a:r>
              <a:rPr lang="en-US" sz="4978">
                <a:solidFill>
                  <a:srgbClr val="FFFFFF"/>
                </a:solidFill>
                <a:latin typeface="Fraunces"/>
              </a:rPr>
              <a:t>Características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50269" y="4654166"/>
            <a:ext cx="2831336" cy="38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Basado en dígitos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50269" y="5624334"/>
            <a:ext cx="2831336" cy="237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6"/>
              </a:lnSpc>
            </a:pPr>
            <a:r>
              <a:rPr lang="en-US" sz="1991">
                <a:solidFill>
                  <a:srgbClr val="EBECEF"/>
                </a:solidFill>
                <a:latin typeface="Arimo"/>
              </a:rPr>
              <a:t>Clasifica los elementos basándose en sus dígitos individuales. </a:t>
            </a:r>
          </a:p>
          <a:p>
            <a:pPr>
              <a:lnSpc>
                <a:spcPts val="3186"/>
              </a:lnSpc>
            </a:pPr>
          </a:p>
          <a:p>
            <a:pPr>
              <a:lnSpc>
                <a:spcPts val="3186"/>
              </a:lnSpc>
            </a:pPr>
          </a:p>
          <a:p>
            <a:pPr algn="l">
              <a:lnSpc>
                <a:spcPts val="318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738602" y="4617685"/>
            <a:ext cx="226219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46478" y="4458903"/>
            <a:ext cx="2831336" cy="77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No realiza comparaciones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64821" y="5624334"/>
            <a:ext cx="2831336" cy="117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991">
                <a:solidFill>
                  <a:srgbClr val="EBECEF"/>
                </a:solidFill>
                <a:latin typeface="Arimo"/>
              </a:rPr>
              <a:t>Utiliza la distribución de los dígitos para organizar los elementos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77232" y="4617685"/>
            <a:ext cx="204936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9248" y="4451038"/>
            <a:ext cx="2831336" cy="116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Uso de memoria adicional</a:t>
            </a:r>
          </a:p>
          <a:p>
            <a:pPr algn="l">
              <a:lnSpc>
                <a:spcPts val="311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429248" y="5424301"/>
            <a:ext cx="2831336" cy="277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6"/>
              </a:lnSpc>
            </a:pPr>
            <a:r>
              <a:rPr lang="en-US" sz="1991">
                <a:solidFill>
                  <a:srgbClr val="EBECEF"/>
                </a:solidFill>
                <a:latin typeface="Arimo"/>
              </a:rPr>
              <a:t>Requiere el uso de memoria adicional para almacenar estructuras de datos auxiliares durante el proceso de clasificación.</a:t>
            </a:r>
          </a:p>
          <a:p>
            <a:pPr algn="l">
              <a:lnSpc>
                <a:spcPts val="318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544030" y="4617685"/>
            <a:ext cx="171152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901" y="-139571"/>
            <a:ext cx="18303776" cy="10302776"/>
            <a:chOff x="0" y="0"/>
            <a:chExt cx="24405035" cy="13737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541" y="10541"/>
              <a:ext cx="24383999" cy="13715999"/>
            </a:xfrm>
            <a:custGeom>
              <a:avLst/>
              <a:gdLst/>
              <a:ahLst/>
              <a:cxnLst/>
              <a:rect r="r" b="b" t="t" l="l"/>
              <a:pathLst>
                <a:path h="13715999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5082" cy="13737082"/>
            </a:xfrm>
            <a:custGeom>
              <a:avLst/>
              <a:gdLst/>
              <a:ahLst/>
              <a:cxnLst/>
              <a:rect r="r" b="b" t="t" l="l"/>
              <a:pathLst>
                <a:path h="13737082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13726540"/>
                  </a:lnTo>
                  <a:cubicBezTo>
                    <a:pt x="24405082" y="13732383"/>
                    <a:pt x="24400383" y="13737082"/>
                    <a:pt x="24394540" y="13737082"/>
                  </a:cubicBezTo>
                  <a:lnTo>
                    <a:pt x="10541" y="13737082"/>
                  </a:lnTo>
                  <a:cubicBezTo>
                    <a:pt x="4699" y="13737082"/>
                    <a:pt x="0" y="13732383"/>
                    <a:pt x="0" y="13726540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082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3726540"/>
                  </a:lnTo>
                  <a:lnTo>
                    <a:pt x="10541" y="13726540"/>
                  </a:lnTo>
                  <a:lnTo>
                    <a:pt x="10541" y="13716000"/>
                  </a:lnTo>
                  <a:lnTo>
                    <a:pt x="24394540" y="13716000"/>
                  </a:lnTo>
                  <a:lnTo>
                    <a:pt x="24394540" y="13726540"/>
                  </a:lnTo>
                  <a:lnTo>
                    <a:pt x="24384000" y="13726540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3161556"/>
          </a:xfrm>
          <a:custGeom>
            <a:avLst/>
            <a:gdLst/>
            <a:ahLst/>
            <a:cxnLst/>
            <a:rect r="r" b="b" t="t" l="l"/>
            <a:pathLst>
              <a:path h="3161556" w="18288000">
                <a:moveTo>
                  <a:pt x="0" y="0"/>
                </a:moveTo>
                <a:lnTo>
                  <a:pt x="18288000" y="0"/>
                </a:lnTo>
                <a:lnTo>
                  <a:pt x="18288000" y="3161556"/>
                </a:lnTo>
                <a:lnTo>
                  <a:pt x="0" y="31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1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43954" y="3556755"/>
            <a:ext cx="584746" cy="584746"/>
            <a:chOff x="0" y="0"/>
            <a:chExt cx="779662" cy="7796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3954" y="4532027"/>
            <a:ext cx="584746" cy="584746"/>
            <a:chOff x="0" y="0"/>
            <a:chExt cx="779662" cy="779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43954" y="5507298"/>
            <a:ext cx="584746" cy="584746"/>
            <a:chOff x="0" y="0"/>
            <a:chExt cx="779662" cy="7796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259300" y="8314485"/>
            <a:ext cx="584746" cy="584746"/>
            <a:chOff x="0" y="0"/>
            <a:chExt cx="779662" cy="7796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259300" y="6615919"/>
            <a:ext cx="584746" cy="584746"/>
            <a:chOff x="0" y="0"/>
            <a:chExt cx="779662" cy="7796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259300" y="7463039"/>
            <a:ext cx="584746" cy="584746"/>
            <a:chOff x="0" y="0"/>
            <a:chExt cx="779662" cy="7796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7259300" y="9165931"/>
            <a:ext cx="584746" cy="584746"/>
            <a:chOff x="0" y="0"/>
            <a:chExt cx="779662" cy="7796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0541" y="10541"/>
              <a:ext cx="758571" cy="758571"/>
            </a:xfrm>
            <a:custGeom>
              <a:avLst/>
              <a:gdLst/>
              <a:ahLst/>
              <a:cxnLst/>
              <a:rect r="r" b="b" t="t" l="l"/>
              <a:pathLst>
                <a:path h="758571" w="758571">
                  <a:moveTo>
                    <a:pt x="0" y="151765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6806" y="0"/>
                  </a:lnTo>
                  <a:cubicBezTo>
                    <a:pt x="690626" y="0"/>
                    <a:pt x="758571" y="67945"/>
                    <a:pt x="758571" y="151765"/>
                  </a:cubicBezTo>
                  <a:lnTo>
                    <a:pt x="758571" y="606806"/>
                  </a:lnTo>
                  <a:cubicBezTo>
                    <a:pt x="758571" y="690626"/>
                    <a:pt x="690626" y="758571"/>
                    <a:pt x="606806" y="758571"/>
                  </a:cubicBezTo>
                  <a:lnTo>
                    <a:pt x="151765" y="758571"/>
                  </a:lnTo>
                  <a:cubicBezTo>
                    <a:pt x="67945" y="758571"/>
                    <a:pt x="0" y="690626"/>
                    <a:pt x="0" y="60680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79653" cy="779653"/>
            </a:xfrm>
            <a:custGeom>
              <a:avLst/>
              <a:gdLst/>
              <a:ahLst/>
              <a:cxnLst/>
              <a:rect r="r" b="b" t="t" l="l"/>
              <a:pathLst>
                <a:path h="779653" w="779653">
                  <a:moveTo>
                    <a:pt x="0" y="162306"/>
                  </a:moveTo>
                  <a:cubicBezTo>
                    <a:pt x="0" y="72644"/>
                    <a:pt x="72644" y="0"/>
                    <a:pt x="162306" y="0"/>
                  </a:cubicBez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lnTo>
                    <a:pt x="617347" y="10541"/>
                  </a:lnTo>
                  <a:lnTo>
                    <a:pt x="617347" y="0"/>
                  </a:lnTo>
                  <a:cubicBezTo>
                    <a:pt x="707009" y="0"/>
                    <a:pt x="779653" y="72644"/>
                    <a:pt x="779653" y="162306"/>
                  </a:cubicBezTo>
                  <a:lnTo>
                    <a:pt x="769112" y="162306"/>
                  </a:lnTo>
                  <a:lnTo>
                    <a:pt x="779653" y="162306"/>
                  </a:lnTo>
                  <a:lnTo>
                    <a:pt x="779653" y="617347"/>
                  </a:lnTo>
                  <a:lnTo>
                    <a:pt x="769112" y="617347"/>
                  </a:lnTo>
                  <a:lnTo>
                    <a:pt x="779653" y="617347"/>
                  </a:lnTo>
                  <a:cubicBezTo>
                    <a:pt x="779653" y="707009"/>
                    <a:pt x="707009" y="779653"/>
                    <a:pt x="617347" y="779653"/>
                  </a:cubicBezTo>
                  <a:lnTo>
                    <a:pt x="617347" y="769112"/>
                  </a:lnTo>
                  <a:lnTo>
                    <a:pt x="617347" y="779653"/>
                  </a:lnTo>
                  <a:lnTo>
                    <a:pt x="162306" y="779653"/>
                  </a:lnTo>
                  <a:lnTo>
                    <a:pt x="162306" y="769112"/>
                  </a:lnTo>
                  <a:lnTo>
                    <a:pt x="162306" y="779653"/>
                  </a:lnTo>
                  <a:cubicBezTo>
                    <a:pt x="72644" y="779653"/>
                    <a:pt x="0" y="707009"/>
                    <a:pt x="0" y="617347"/>
                  </a:cubicBezTo>
                  <a:lnTo>
                    <a:pt x="0" y="162306"/>
                  </a:lnTo>
                  <a:lnTo>
                    <a:pt x="10541" y="162306"/>
                  </a:lnTo>
                  <a:lnTo>
                    <a:pt x="0" y="162306"/>
                  </a:lnTo>
                  <a:moveTo>
                    <a:pt x="21082" y="162306"/>
                  </a:moveTo>
                  <a:lnTo>
                    <a:pt x="21082" y="617347"/>
                  </a:lnTo>
                  <a:lnTo>
                    <a:pt x="10541" y="617347"/>
                  </a:lnTo>
                  <a:lnTo>
                    <a:pt x="21082" y="617347"/>
                  </a:lnTo>
                  <a:cubicBezTo>
                    <a:pt x="21082" y="695325"/>
                    <a:pt x="84328" y="758571"/>
                    <a:pt x="162306" y="758571"/>
                  </a:cubicBezTo>
                  <a:lnTo>
                    <a:pt x="617347" y="758571"/>
                  </a:lnTo>
                  <a:cubicBezTo>
                    <a:pt x="695325" y="758571"/>
                    <a:pt x="758571" y="695325"/>
                    <a:pt x="758571" y="617347"/>
                  </a:cubicBezTo>
                  <a:lnTo>
                    <a:pt x="758571" y="162306"/>
                  </a:lnTo>
                  <a:cubicBezTo>
                    <a:pt x="758571" y="84328"/>
                    <a:pt x="695325" y="21082"/>
                    <a:pt x="617347" y="21082"/>
                  </a:cubicBezTo>
                  <a:lnTo>
                    <a:pt x="162306" y="21082"/>
                  </a:lnTo>
                  <a:lnTo>
                    <a:pt x="162306" y="10541"/>
                  </a:lnTo>
                  <a:lnTo>
                    <a:pt x="162306" y="21082"/>
                  </a:lnTo>
                  <a:cubicBezTo>
                    <a:pt x="84328" y="21082"/>
                    <a:pt x="21082" y="84328"/>
                    <a:pt x="21082" y="162306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420264" y="3294416"/>
            <a:ext cx="2631573" cy="3059968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2257" y="6615919"/>
            <a:ext cx="3161789" cy="2924655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5560607" y="1470490"/>
            <a:ext cx="6936121" cy="77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3"/>
              </a:lnSpc>
            </a:pPr>
            <a:r>
              <a:rPr lang="en-US" sz="4978">
                <a:solidFill>
                  <a:srgbClr val="FFFFFF"/>
                </a:solidFill>
                <a:latin typeface="Fraunces"/>
              </a:rPr>
              <a:t>Ventajas y Desventajas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4181" y="3652186"/>
            <a:ext cx="6617634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Adaptabilidad a diferentes bases numéricas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3217" y="4590958"/>
            <a:ext cx="226219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3859" y="5566229"/>
            <a:ext cx="204936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0751" y="3615687"/>
            <a:ext cx="171152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4181" y="4627457"/>
            <a:ext cx="5487570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Eficiencia en datos de longitud fija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4181" y="5602729"/>
            <a:ext cx="6139730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No depende de la comparación directa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18491" y="6711350"/>
            <a:ext cx="6955240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Ineficiente para datos de longitud variable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466097" y="6674850"/>
            <a:ext cx="171152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438564" y="7521970"/>
            <a:ext cx="226219" cy="4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449168" y="8373491"/>
            <a:ext cx="205011" cy="45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438564" y="9224937"/>
            <a:ext cx="226219" cy="45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987">
                <a:solidFill>
                  <a:srgbClr val="EBECEF"/>
                </a:solidFill>
                <a:latin typeface="Fraunces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018491" y="7594969"/>
            <a:ext cx="6955240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Requiere espacio adicional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018491" y="8409916"/>
            <a:ext cx="6955240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No siempre es la opción más rápida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018491" y="9261362"/>
            <a:ext cx="6955240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1"/>
              </a:lnSpc>
            </a:pPr>
            <a:r>
              <a:rPr lang="en-US" sz="2490">
                <a:solidFill>
                  <a:srgbClr val="EBECEF"/>
                </a:solidFill>
                <a:latin typeface="Fraunces"/>
              </a:rPr>
              <a:t>Complejidad de implementación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264" y="0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41856" y="489852"/>
            <a:ext cx="7245495" cy="86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Fraunces"/>
              </a:rPr>
              <a:t>Notación O grande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7004" y="1727045"/>
            <a:ext cx="12612007" cy="27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27"/>
              </a:lnSpc>
              <a:spcBef>
                <a:spcPct val="0"/>
              </a:spcBef>
            </a:pPr>
            <a:r>
              <a:rPr lang="en-US" sz="2590">
                <a:solidFill>
                  <a:srgbClr val="FFFFFF"/>
                </a:solidFill>
                <a:latin typeface="Open Sans"/>
              </a:rPr>
              <a:t>El Radix Sort tiene una complejidad temporal de O(nk), donde 'n' es el número de elementos y 'k' es el número promedio de dígitos o claves. Lo interesante del Radix Sort es que su mejor caso, peor caso, y caso promedio tienen esencialmente la misma complejidad temporal. Esto se debe a que Radix Sort procesa cada elemento del arreglo y cada dígito de cada elemento de manera sistemática, independientemente del orden inicial de los elementos.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97004" y="5742233"/>
            <a:ext cx="12142351" cy="123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6"/>
              </a:lnSpc>
              <a:spcBef>
                <a:spcPct val="0"/>
              </a:spcBef>
            </a:pPr>
            <a:r>
              <a:rPr lang="en-US" sz="3053">
                <a:solidFill>
                  <a:srgbClr val="FFFFFF"/>
                </a:solidFill>
                <a:latin typeface="Fraunces"/>
              </a:rPr>
              <a:t>Mejor, Peor, y Caso Promedio : O(nk)</a:t>
            </a:r>
          </a:p>
          <a:p>
            <a:pPr marL="508054" indent="-254027" lvl="1">
              <a:lnSpc>
                <a:spcPts val="2941"/>
              </a:lnSpc>
              <a:spcBef>
                <a:spcPct val="0"/>
              </a:spcBef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Fraunces"/>
              </a:rPr>
              <a:t>Donde 'n' es el número de elementos y 'k' es el número promedio de dígitos o claves.</a:t>
            </a:r>
          </a:p>
          <a:p>
            <a:pPr marL="508054" indent="-254027" lvl="1">
              <a:lnSpc>
                <a:spcPts val="2941"/>
              </a:lnSpc>
              <a:spcBef>
                <a:spcPct val="0"/>
              </a:spcBef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Fraunces"/>
              </a:rPr>
              <a:t>Es eficiente cuando 'k' es relativamente pequeño.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4" y="0"/>
            <a:ext cx="18305264" cy="10304264"/>
            <a:chOff x="0" y="0"/>
            <a:chExt cx="24407018" cy="13739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96194" y="2498176"/>
            <a:ext cx="11013271" cy="6064146"/>
          </a:xfrm>
          <a:custGeom>
            <a:avLst/>
            <a:gdLst/>
            <a:ahLst/>
            <a:cxnLst/>
            <a:rect r="r" b="b" t="t" l="l"/>
            <a:pathLst>
              <a:path h="6064146" w="11013271">
                <a:moveTo>
                  <a:pt x="0" y="0"/>
                </a:moveTo>
                <a:lnTo>
                  <a:pt x="11013271" y="0"/>
                </a:lnTo>
                <a:lnTo>
                  <a:pt x="11013271" y="6064146"/>
                </a:lnTo>
                <a:lnTo>
                  <a:pt x="0" y="606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008634"/>
            <a:ext cx="3196687" cy="2278366"/>
          </a:xfrm>
          <a:custGeom>
            <a:avLst/>
            <a:gdLst/>
            <a:ahLst/>
            <a:cxnLst/>
            <a:rect r="r" b="b" t="t" l="l"/>
            <a:pathLst>
              <a:path h="2278366" w="3196687">
                <a:moveTo>
                  <a:pt x="0" y="0"/>
                </a:moveTo>
                <a:lnTo>
                  <a:pt x="3196687" y="0"/>
                </a:lnTo>
                <a:lnTo>
                  <a:pt x="3196687" y="2278366"/>
                </a:lnTo>
                <a:lnTo>
                  <a:pt x="0" y="2278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6000" y="17264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31247" y="328349"/>
            <a:ext cx="6482834" cy="1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0"/>
              </a:lnSpc>
              <a:spcBef>
                <a:spcPct val="0"/>
              </a:spcBef>
            </a:pPr>
            <a:r>
              <a:rPr lang="en-US" sz="7700">
                <a:solidFill>
                  <a:srgbClr val="FFFFFF"/>
                </a:solidFill>
                <a:latin typeface="Open Sans Bold"/>
              </a:rPr>
              <a:t>Comparación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213335"/>
            <a:ext cx="5741670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Fraunces"/>
              </a:rPr>
              <a:t>Diagrama de flujo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2939" y="5069860"/>
            <a:ext cx="9164121" cy="133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EBECEF"/>
                </a:solidFill>
                <a:latin typeface="Arimo"/>
              </a:rPr>
              <a:t>Visualizaremos un diagrama de flujo detallado que representa el proceso de ordenamiento del Método de Ordenamiento Radix paso a paso.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24572" y="990600"/>
            <a:ext cx="9164121" cy="207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1"/>
              </a:lnSpc>
            </a:pPr>
            <a:r>
              <a:rPr lang="en-US" sz="6561">
                <a:solidFill>
                  <a:srgbClr val="FFFFFF"/>
                </a:solidFill>
                <a:latin typeface="Fraunces"/>
              </a:rPr>
              <a:t>¿Qué es un método de ordenamiento?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8684" y="4077976"/>
            <a:ext cx="9000009" cy="454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  <a:spcBef>
                <a:spcPct val="0"/>
              </a:spcBef>
            </a:pPr>
            <a:r>
              <a:rPr lang="en-US" sz="3238">
                <a:solidFill>
                  <a:srgbClr val="FFFFFF"/>
                </a:solidFill>
                <a:latin typeface="Fraunces"/>
              </a:rPr>
              <a:t>Un método de ordenamiento es un algoritmo que pone elementos de una lista en un cierto orden. El ordenamiento es una operación común en el procesamiento de datos y la programación. Los algoritmos de ordenamiento proporcionan una manera de ordenar eficientemente una lista o un arreglo de elementos según un criterio específico, como el orden numérico o alfabético.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58" y="-8558"/>
            <a:ext cx="18305115" cy="10304115"/>
            <a:chOff x="0" y="0"/>
            <a:chExt cx="24406820" cy="13738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6861" cy="13738861"/>
            </a:xfrm>
            <a:custGeom>
              <a:avLst/>
              <a:gdLst/>
              <a:ahLst/>
              <a:cxnLst/>
              <a:rect r="r" b="b" t="t" l="l"/>
              <a:pathLst>
                <a:path h="13738861" w="24406861">
                  <a:moveTo>
                    <a:pt x="11430" y="0"/>
                  </a:moveTo>
                  <a:lnTo>
                    <a:pt x="24395430" y="0"/>
                  </a:lnTo>
                  <a:cubicBezTo>
                    <a:pt x="24401780" y="0"/>
                    <a:pt x="24406861" y="5080"/>
                    <a:pt x="24406861" y="11430"/>
                  </a:cubicBezTo>
                  <a:lnTo>
                    <a:pt x="24406861" y="13727430"/>
                  </a:lnTo>
                  <a:cubicBezTo>
                    <a:pt x="24406861" y="13733780"/>
                    <a:pt x="24401780" y="13738861"/>
                    <a:pt x="24395430" y="13738861"/>
                  </a:cubicBezTo>
                  <a:lnTo>
                    <a:pt x="11430" y="13738861"/>
                  </a:lnTo>
                  <a:cubicBezTo>
                    <a:pt x="5080" y="13738861"/>
                    <a:pt x="0" y="13733780"/>
                    <a:pt x="0" y="13727430"/>
                  </a:cubicBezTo>
                  <a:lnTo>
                    <a:pt x="0" y="11430"/>
                  </a:lnTo>
                  <a:cubicBezTo>
                    <a:pt x="0" y="5080"/>
                    <a:pt x="5080" y="0"/>
                    <a:pt x="11430" y="0"/>
                  </a:cubicBezTo>
                  <a:moveTo>
                    <a:pt x="11430" y="22860"/>
                  </a:moveTo>
                  <a:lnTo>
                    <a:pt x="11430" y="11430"/>
                  </a:lnTo>
                  <a:lnTo>
                    <a:pt x="22860" y="11430"/>
                  </a:lnTo>
                  <a:lnTo>
                    <a:pt x="22860" y="13727430"/>
                  </a:lnTo>
                  <a:lnTo>
                    <a:pt x="11430" y="13727430"/>
                  </a:lnTo>
                  <a:lnTo>
                    <a:pt x="11430" y="13716000"/>
                  </a:lnTo>
                  <a:lnTo>
                    <a:pt x="24395430" y="13716000"/>
                  </a:lnTo>
                  <a:lnTo>
                    <a:pt x="24395430" y="13727430"/>
                  </a:lnTo>
                  <a:lnTo>
                    <a:pt x="24384000" y="13727430"/>
                  </a:lnTo>
                  <a:lnTo>
                    <a:pt x="24384000" y="11430"/>
                  </a:lnTo>
                  <a:lnTo>
                    <a:pt x="24395430" y="11430"/>
                  </a:lnTo>
                  <a:lnTo>
                    <a:pt x="24395430" y="22860"/>
                  </a:lnTo>
                  <a:lnTo>
                    <a:pt x="11430" y="22860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90988" y="1297362"/>
            <a:ext cx="11476911" cy="8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7"/>
              </a:lnSpc>
            </a:pPr>
            <a:r>
              <a:rPr lang="en-US" sz="5397">
                <a:solidFill>
                  <a:srgbClr val="FFFFFF"/>
                </a:solidFill>
                <a:latin typeface="Fraunces"/>
              </a:rPr>
              <a:t>Métodos de ordenamiento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591548" y="3086026"/>
            <a:ext cx="634008" cy="634008"/>
            <a:chOff x="0" y="0"/>
            <a:chExt cx="845343" cy="8453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430" y="11430"/>
              <a:ext cx="822452" cy="822452"/>
            </a:xfrm>
            <a:custGeom>
              <a:avLst/>
              <a:gdLst/>
              <a:ahLst/>
              <a:cxnLst/>
              <a:rect r="r" b="b" t="t" l="l"/>
              <a:pathLst>
                <a:path h="822452" w="822452">
                  <a:moveTo>
                    <a:pt x="0" y="164465"/>
                  </a:moveTo>
                  <a:cubicBezTo>
                    <a:pt x="0" y="73660"/>
                    <a:pt x="73660" y="0"/>
                    <a:pt x="164465" y="0"/>
                  </a:cubicBezTo>
                  <a:lnTo>
                    <a:pt x="657987" y="0"/>
                  </a:lnTo>
                  <a:cubicBezTo>
                    <a:pt x="748792" y="0"/>
                    <a:pt x="822452" y="73660"/>
                    <a:pt x="822452" y="164465"/>
                  </a:cubicBezTo>
                  <a:lnTo>
                    <a:pt x="822452" y="657987"/>
                  </a:lnTo>
                  <a:cubicBezTo>
                    <a:pt x="822452" y="748792"/>
                    <a:pt x="748792" y="822452"/>
                    <a:pt x="657987" y="822452"/>
                  </a:cubicBezTo>
                  <a:lnTo>
                    <a:pt x="164465" y="822452"/>
                  </a:lnTo>
                  <a:cubicBezTo>
                    <a:pt x="73660" y="822452"/>
                    <a:pt x="0" y="748792"/>
                    <a:pt x="0" y="6579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5312" cy="845312"/>
            </a:xfrm>
            <a:custGeom>
              <a:avLst/>
              <a:gdLst/>
              <a:ahLst/>
              <a:cxnLst/>
              <a:rect r="r" b="b" t="t" l="l"/>
              <a:pathLst>
                <a:path h="845312" w="845312">
                  <a:moveTo>
                    <a:pt x="0" y="175895"/>
                  </a:moveTo>
                  <a:cubicBezTo>
                    <a:pt x="0" y="78740"/>
                    <a:pt x="78740" y="0"/>
                    <a:pt x="175895" y="0"/>
                  </a:cubicBezTo>
                  <a:lnTo>
                    <a:pt x="669417" y="0"/>
                  </a:lnTo>
                  <a:lnTo>
                    <a:pt x="669417" y="11430"/>
                  </a:lnTo>
                  <a:lnTo>
                    <a:pt x="669417" y="0"/>
                  </a:lnTo>
                  <a:lnTo>
                    <a:pt x="669417" y="11430"/>
                  </a:lnTo>
                  <a:lnTo>
                    <a:pt x="669417" y="0"/>
                  </a:lnTo>
                  <a:cubicBezTo>
                    <a:pt x="766572" y="0"/>
                    <a:pt x="845312" y="78740"/>
                    <a:pt x="845312" y="175895"/>
                  </a:cubicBezTo>
                  <a:lnTo>
                    <a:pt x="845312" y="669417"/>
                  </a:lnTo>
                  <a:lnTo>
                    <a:pt x="833882" y="669417"/>
                  </a:lnTo>
                  <a:lnTo>
                    <a:pt x="845312" y="669417"/>
                  </a:lnTo>
                  <a:cubicBezTo>
                    <a:pt x="845312" y="766572"/>
                    <a:pt x="766572" y="845312"/>
                    <a:pt x="669417" y="845312"/>
                  </a:cubicBezTo>
                  <a:lnTo>
                    <a:pt x="669417" y="833882"/>
                  </a:lnTo>
                  <a:lnTo>
                    <a:pt x="669417" y="845312"/>
                  </a:lnTo>
                  <a:lnTo>
                    <a:pt x="175895" y="845312"/>
                  </a:lnTo>
                  <a:lnTo>
                    <a:pt x="175895" y="833882"/>
                  </a:lnTo>
                  <a:lnTo>
                    <a:pt x="175895" y="845312"/>
                  </a:lnTo>
                  <a:cubicBezTo>
                    <a:pt x="78740" y="845312"/>
                    <a:pt x="0" y="766572"/>
                    <a:pt x="0" y="669417"/>
                  </a:cubicBezTo>
                  <a:lnTo>
                    <a:pt x="0" y="175895"/>
                  </a:lnTo>
                  <a:lnTo>
                    <a:pt x="11430" y="175895"/>
                  </a:lnTo>
                  <a:lnTo>
                    <a:pt x="0" y="175895"/>
                  </a:lnTo>
                  <a:moveTo>
                    <a:pt x="22860" y="175895"/>
                  </a:moveTo>
                  <a:lnTo>
                    <a:pt x="22860" y="669417"/>
                  </a:lnTo>
                  <a:lnTo>
                    <a:pt x="11430" y="669417"/>
                  </a:lnTo>
                  <a:lnTo>
                    <a:pt x="22860" y="669417"/>
                  </a:lnTo>
                  <a:cubicBezTo>
                    <a:pt x="22860" y="753999"/>
                    <a:pt x="91440" y="822579"/>
                    <a:pt x="176022" y="822579"/>
                  </a:cubicBezTo>
                  <a:lnTo>
                    <a:pt x="669417" y="822579"/>
                  </a:lnTo>
                  <a:cubicBezTo>
                    <a:pt x="753999" y="822579"/>
                    <a:pt x="822579" y="753999"/>
                    <a:pt x="822579" y="669417"/>
                  </a:cubicBezTo>
                  <a:lnTo>
                    <a:pt x="822579" y="175895"/>
                  </a:lnTo>
                  <a:lnTo>
                    <a:pt x="834009" y="175895"/>
                  </a:lnTo>
                  <a:lnTo>
                    <a:pt x="822579" y="175895"/>
                  </a:lnTo>
                  <a:cubicBezTo>
                    <a:pt x="822579" y="91313"/>
                    <a:pt x="753999" y="22733"/>
                    <a:pt x="669417" y="22733"/>
                  </a:cubicBezTo>
                  <a:lnTo>
                    <a:pt x="175895" y="22733"/>
                  </a:lnTo>
                  <a:lnTo>
                    <a:pt x="175895" y="11430"/>
                  </a:lnTo>
                  <a:lnTo>
                    <a:pt x="175895" y="22860"/>
                  </a:lnTo>
                  <a:cubicBezTo>
                    <a:pt x="91313" y="22860"/>
                    <a:pt x="22860" y="91313"/>
                    <a:pt x="22860" y="175895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904666" y="3172599"/>
            <a:ext cx="7620" cy="44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sz="3238">
                <a:solidFill>
                  <a:srgbClr val="EBECEF"/>
                </a:solidFill>
                <a:latin typeface="Fraunces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91548" y="5686798"/>
            <a:ext cx="634008" cy="634008"/>
            <a:chOff x="0" y="0"/>
            <a:chExt cx="845343" cy="8453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430" y="11430"/>
              <a:ext cx="822452" cy="822452"/>
            </a:xfrm>
            <a:custGeom>
              <a:avLst/>
              <a:gdLst/>
              <a:ahLst/>
              <a:cxnLst/>
              <a:rect r="r" b="b" t="t" l="l"/>
              <a:pathLst>
                <a:path h="822452" w="822452">
                  <a:moveTo>
                    <a:pt x="0" y="164465"/>
                  </a:moveTo>
                  <a:cubicBezTo>
                    <a:pt x="0" y="73660"/>
                    <a:pt x="73660" y="0"/>
                    <a:pt x="164465" y="0"/>
                  </a:cubicBezTo>
                  <a:lnTo>
                    <a:pt x="657987" y="0"/>
                  </a:lnTo>
                  <a:cubicBezTo>
                    <a:pt x="748792" y="0"/>
                    <a:pt x="822452" y="73660"/>
                    <a:pt x="822452" y="164465"/>
                  </a:cubicBezTo>
                  <a:lnTo>
                    <a:pt x="822452" y="657987"/>
                  </a:lnTo>
                  <a:cubicBezTo>
                    <a:pt x="822452" y="748792"/>
                    <a:pt x="748792" y="822452"/>
                    <a:pt x="657987" y="822452"/>
                  </a:cubicBezTo>
                  <a:lnTo>
                    <a:pt x="164465" y="822452"/>
                  </a:lnTo>
                  <a:cubicBezTo>
                    <a:pt x="73660" y="822452"/>
                    <a:pt x="0" y="748792"/>
                    <a:pt x="0" y="6579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5312" cy="845312"/>
            </a:xfrm>
            <a:custGeom>
              <a:avLst/>
              <a:gdLst/>
              <a:ahLst/>
              <a:cxnLst/>
              <a:rect r="r" b="b" t="t" l="l"/>
              <a:pathLst>
                <a:path h="845312" w="845312">
                  <a:moveTo>
                    <a:pt x="0" y="175895"/>
                  </a:moveTo>
                  <a:cubicBezTo>
                    <a:pt x="0" y="78740"/>
                    <a:pt x="78740" y="0"/>
                    <a:pt x="175895" y="0"/>
                  </a:cubicBezTo>
                  <a:lnTo>
                    <a:pt x="669417" y="0"/>
                  </a:lnTo>
                  <a:lnTo>
                    <a:pt x="669417" y="11430"/>
                  </a:lnTo>
                  <a:lnTo>
                    <a:pt x="669417" y="0"/>
                  </a:lnTo>
                  <a:lnTo>
                    <a:pt x="669417" y="11430"/>
                  </a:lnTo>
                  <a:lnTo>
                    <a:pt x="669417" y="0"/>
                  </a:lnTo>
                  <a:cubicBezTo>
                    <a:pt x="766572" y="0"/>
                    <a:pt x="845312" y="78740"/>
                    <a:pt x="845312" y="175895"/>
                  </a:cubicBezTo>
                  <a:lnTo>
                    <a:pt x="845312" y="669417"/>
                  </a:lnTo>
                  <a:lnTo>
                    <a:pt x="833882" y="669417"/>
                  </a:lnTo>
                  <a:lnTo>
                    <a:pt x="845312" y="669417"/>
                  </a:lnTo>
                  <a:cubicBezTo>
                    <a:pt x="845312" y="766572"/>
                    <a:pt x="766572" y="845312"/>
                    <a:pt x="669417" y="845312"/>
                  </a:cubicBezTo>
                  <a:lnTo>
                    <a:pt x="669417" y="833882"/>
                  </a:lnTo>
                  <a:lnTo>
                    <a:pt x="669417" y="845312"/>
                  </a:lnTo>
                  <a:lnTo>
                    <a:pt x="175895" y="845312"/>
                  </a:lnTo>
                  <a:lnTo>
                    <a:pt x="175895" y="833882"/>
                  </a:lnTo>
                  <a:lnTo>
                    <a:pt x="175895" y="845312"/>
                  </a:lnTo>
                  <a:cubicBezTo>
                    <a:pt x="78740" y="845312"/>
                    <a:pt x="0" y="766572"/>
                    <a:pt x="0" y="669417"/>
                  </a:cubicBezTo>
                  <a:lnTo>
                    <a:pt x="0" y="175895"/>
                  </a:lnTo>
                  <a:lnTo>
                    <a:pt x="11430" y="175895"/>
                  </a:lnTo>
                  <a:lnTo>
                    <a:pt x="0" y="175895"/>
                  </a:lnTo>
                  <a:moveTo>
                    <a:pt x="22860" y="175895"/>
                  </a:moveTo>
                  <a:lnTo>
                    <a:pt x="22860" y="669417"/>
                  </a:lnTo>
                  <a:lnTo>
                    <a:pt x="11430" y="669417"/>
                  </a:lnTo>
                  <a:lnTo>
                    <a:pt x="22860" y="669417"/>
                  </a:lnTo>
                  <a:cubicBezTo>
                    <a:pt x="22860" y="753999"/>
                    <a:pt x="91440" y="822579"/>
                    <a:pt x="176022" y="822579"/>
                  </a:cubicBezTo>
                  <a:lnTo>
                    <a:pt x="669417" y="822579"/>
                  </a:lnTo>
                  <a:cubicBezTo>
                    <a:pt x="753999" y="822579"/>
                    <a:pt x="822579" y="753999"/>
                    <a:pt x="822579" y="669417"/>
                  </a:cubicBezTo>
                  <a:lnTo>
                    <a:pt x="822579" y="175895"/>
                  </a:lnTo>
                  <a:lnTo>
                    <a:pt x="834009" y="175895"/>
                  </a:lnTo>
                  <a:lnTo>
                    <a:pt x="822579" y="175895"/>
                  </a:lnTo>
                  <a:cubicBezTo>
                    <a:pt x="822579" y="91313"/>
                    <a:pt x="753999" y="22733"/>
                    <a:pt x="669417" y="22733"/>
                  </a:cubicBezTo>
                  <a:lnTo>
                    <a:pt x="175895" y="22733"/>
                  </a:lnTo>
                  <a:lnTo>
                    <a:pt x="175895" y="11430"/>
                  </a:lnTo>
                  <a:lnTo>
                    <a:pt x="175895" y="22860"/>
                  </a:lnTo>
                  <a:cubicBezTo>
                    <a:pt x="91313" y="22860"/>
                    <a:pt x="22860" y="91313"/>
                    <a:pt x="22860" y="175895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876091" y="5773370"/>
            <a:ext cx="64770" cy="44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sz="3238">
                <a:solidFill>
                  <a:srgbClr val="EBECEF"/>
                </a:solidFill>
                <a:latin typeface="Fraunces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0988" y="3172599"/>
            <a:ext cx="11805569" cy="20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8"/>
              </a:lnSpc>
              <a:spcBef>
                <a:spcPct val="0"/>
              </a:spcBef>
            </a:pPr>
            <a:r>
              <a:rPr lang="en-US" sz="3238">
                <a:solidFill>
                  <a:srgbClr val="FFFFFF"/>
                </a:solidFill>
                <a:latin typeface="Fraunces"/>
              </a:rPr>
              <a:t>Eficiencientes: Distintos algoritmos tienen diferentes eficiencias, dependiendo del tamaño y la naturaleza de los datos. La elección del algoritmo correcto puede tener un gran impacto en el rendimiento.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90988" y="5667748"/>
            <a:ext cx="10482622" cy="252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8"/>
              </a:lnSpc>
              <a:spcBef>
                <a:spcPct val="0"/>
              </a:spcBef>
            </a:pPr>
            <a:r>
              <a:rPr lang="en-US" sz="3238">
                <a:solidFill>
                  <a:srgbClr val="FFFFFF"/>
                </a:solidFill>
                <a:latin typeface="Fraunces"/>
              </a:rPr>
              <a:t>Bases para Otros Algoritmos: A menudo, el ordenamiento es un paso previo necesario para algoritmos más complejos, como los que se usan en búsquedas de datos, procesamiento de gráficos y otros.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58" y="-8558"/>
            <a:ext cx="18305115" cy="10304115"/>
            <a:chOff x="0" y="0"/>
            <a:chExt cx="24406820" cy="13738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6861" cy="13738861"/>
            </a:xfrm>
            <a:custGeom>
              <a:avLst/>
              <a:gdLst/>
              <a:ahLst/>
              <a:cxnLst/>
              <a:rect r="r" b="b" t="t" l="l"/>
              <a:pathLst>
                <a:path h="13738861" w="24406861">
                  <a:moveTo>
                    <a:pt x="11430" y="0"/>
                  </a:moveTo>
                  <a:lnTo>
                    <a:pt x="24395430" y="0"/>
                  </a:lnTo>
                  <a:cubicBezTo>
                    <a:pt x="24401780" y="0"/>
                    <a:pt x="24406861" y="5080"/>
                    <a:pt x="24406861" y="11430"/>
                  </a:cubicBezTo>
                  <a:lnTo>
                    <a:pt x="24406861" y="13727430"/>
                  </a:lnTo>
                  <a:cubicBezTo>
                    <a:pt x="24406861" y="13733780"/>
                    <a:pt x="24401780" y="13738861"/>
                    <a:pt x="24395430" y="13738861"/>
                  </a:cubicBezTo>
                  <a:lnTo>
                    <a:pt x="11430" y="13738861"/>
                  </a:lnTo>
                  <a:cubicBezTo>
                    <a:pt x="5080" y="13738861"/>
                    <a:pt x="0" y="13733780"/>
                    <a:pt x="0" y="13727430"/>
                  </a:cubicBezTo>
                  <a:lnTo>
                    <a:pt x="0" y="11430"/>
                  </a:lnTo>
                  <a:cubicBezTo>
                    <a:pt x="0" y="5080"/>
                    <a:pt x="5080" y="0"/>
                    <a:pt x="11430" y="0"/>
                  </a:cubicBezTo>
                  <a:moveTo>
                    <a:pt x="11430" y="22860"/>
                  </a:moveTo>
                  <a:lnTo>
                    <a:pt x="11430" y="11430"/>
                  </a:lnTo>
                  <a:lnTo>
                    <a:pt x="22860" y="11430"/>
                  </a:lnTo>
                  <a:lnTo>
                    <a:pt x="22860" y="13727430"/>
                  </a:lnTo>
                  <a:lnTo>
                    <a:pt x="11430" y="13727430"/>
                  </a:lnTo>
                  <a:lnTo>
                    <a:pt x="11430" y="13716000"/>
                  </a:lnTo>
                  <a:lnTo>
                    <a:pt x="24395430" y="13716000"/>
                  </a:lnTo>
                  <a:lnTo>
                    <a:pt x="24395430" y="13727430"/>
                  </a:lnTo>
                  <a:lnTo>
                    <a:pt x="24384000" y="13727430"/>
                  </a:lnTo>
                  <a:lnTo>
                    <a:pt x="24384000" y="11430"/>
                  </a:lnTo>
                  <a:lnTo>
                    <a:pt x="24395430" y="11430"/>
                  </a:lnTo>
                  <a:lnTo>
                    <a:pt x="24395430" y="22860"/>
                  </a:lnTo>
                  <a:lnTo>
                    <a:pt x="11430" y="22860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25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56931" y="4852778"/>
            <a:ext cx="12477024" cy="4783404"/>
          </a:xfrm>
          <a:custGeom>
            <a:avLst/>
            <a:gdLst/>
            <a:ahLst/>
            <a:cxnLst/>
            <a:rect r="r" b="b" t="t" l="l"/>
            <a:pathLst>
              <a:path h="4783404" w="12477024">
                <a:moveTo>
                  <a:pt x="0" y="0"/>
                </a:moveTo>
                <a:lnTo>
                  <a:pt x="12477024" y="0"/>
                </a:lnTo>
                <a:lnTo>
                  <a:pt x="12477024" y="4783404"/>
                </a:lnTo>
                <a:lnTo>
                  <a:pt x="0" y="478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1545" y="772745"/>
            <a:ext cx="11476911" cy="168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7"/>
              </a:lnSpc>
            </a:pPr>
            <a:r>
              <a:rPr lang="en-US" sz="5397">
                <a:solidFill>
                  <a:srgbClr val="FFFFFF"/>
                </a:solidFill>
                <a:latin typeface="Fraunces"/>
              </a:rPr>
              <a:t>¿Qué hacen los métodos de ordenamiento?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94328" y="2716107"/>
            <a:ext cx="13402230" cy="154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Fraunces"/>
              </a:rPr>
              <a:t>De todas las maneras posibles de ordenar un conjunto de elementos, encuentra la única (o únicas ) maneras de ordenarlos de tal modo que esten en orden (ej. ascendente), pasando de esto: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58" y="-8558"/>
            <a:ext cx="18305115" cy="10304115"/>
            <a:chOff x="0" y="0"/>
            <a:chExt cx="24406820" cy="13738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6861" cy="13738861"/>
            </a:xfrm>
            <a:custGeom>
              <a:avLst/>
              <a:gdLst/>
              <a:ahLst/>
              <a:cxnLst/>
              <a:rect r="r" b="b" t="t" l="l"/>
              <a:pathLst>
                <a:path h="13738861" w="24406861">
                  <a:moveTo>
                    <a:pt x="11430" y="0"/>
                  </a:moveTo>
                  <a:lnTo>
                    <a:pt x="24395430" y="0"/>
                  </a:lnTo>
                  <a:cubicBezTo>
                    <a:pt x="24401780" y="0"/>
                    <a:pt x="24406861" y="5080"/>
                    <a:pt x="24406861" y="11430"/>
                  </a:cubicBezTo>
                  <a:lnTo>
                    <a:pt x="24406861" y="13727430"/>
                  </a:lnTo>
                  <a:cubicBezTo>
                    <a:pt x="24406861" y="13733780"/>
                    <a:pt x="24401780" y="13738861"/>
                    <a:pt x="24395430" y="13738861"/>
                  </a:cubicBezTo>
                  <a:lnTo>
                    <a:pt x="11430" y="13738861"/>
                  </a:lnTo>
                  <a:cubicBezTo>
                    <a:pt x="5080" y="13738861"/>
                    <a:pt x="0" y="13733780"/>
                    <a:pt x="0" y="13727430"/>
                  </a:cubicBezTo>
                  <a:lnTo>
                    <a:pt x="0" y="11430"/>
                  </a:lnTo>
                  <a:cubicBezTo>
                    <a:pt x="0" y="5080"/>
                    <a:pt x="5080" y="0"/>
                    <a:pt x="11430" y="0"/>
                  </a:cubicBezTo>
                  <a:moveTo>
                    <a:pt x="11430" y="22860"/>
                  </a:moveTo>
                  <a:lnTo>
                    <a:pt x="11430" y="11430"/>
                  </a:lnTo>
                  <a:lnTo>
                    <a:pt x="22860" y="11430"/>
                  </a:lnTo>
                  <a:lnTo>
                    <a:pt x="22860" y="13727430"/>
                  </a:lnTo>
                  <a:lnTo>
                    <a:pt x="11430" y="13727430"/>
                  </a:lnTo>
                  <a:lnTo>
                    <a:pt x="11430" y="13716000"/>
                  </a:lnTo>
                  <a:lnTo>
                    <a:pt x="24395430" y="13716000"/>
                  </a:lnTo>
                  <a:lnTo>
                    <a:pt x="24395430" y="13727430"/>
                  </a:lnTo>
                  <a:lnTo>
                    <a:pt x="24384000" y="13727430"/>
                  </a:lnTo>
                  <a:lnTo>
                    <a:pt x="24384000" y="11430"/>
                  </a:lnTo>
                  <a:lnTo>
                    <a:pt x="24395430" y="11430"/>
                  </a:lnTo>
                  <a:lnTo>
                    <a:pt x="24395430" y="22860"/>
                  </a:lnTo>
                  <a:lnTo>
                    <a:pt x="11430" y="22860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25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26909" y="2472529"/>
            <a:ext cx="13537067" cy="7577267"/>
          </a:xfrm>
          <a:custGeom>
            <a:avLst/>
            <a:gdLst/>
            <a:ahLst/>
            <a:cxnLst/>
            <a:rect r="r" b="b" t="t" l="l"/>
            <a:pathLst>
              <a:path h="7577267" w="13537067">
                <a:moveTo>
                  <a:pt x="0" y="0"/>
                </a:moveTo>
                <a:lnTo>
                  <a:pt x="13537067" y="0"/>
                </a:lnTo>
                <a:lnTo>
                  <a:pt x="13537067" y="7577267"/>
                </a:lnTo>
                <a:lnTo>
                  <a:pt x="0" y="7577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45783" y="1611729"/>
            <a:ext cx="13402230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1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Fraunces"/>
              </a:rPr>
              <a:t>A esto...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115" y="-8558"/>
            <a:ext cx="18305115" cy="10304115"/>
            <a:chOff x="0" y="0"/>
            <a:chExt cx="24406820" cy="13738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6861" cy="13738861"/>
            </a:xfrm>
            <a:custGeom>
              <a:avLst/>
              <a:gdLst/>
              <a:ahLst/>
              <a:cxnLst/>
              <a:rect r="r" b="b" t="t" l="l"/>
              <a:pathLst>
                <a:path h="13738861" w="24406861">
                  <a:moveTo>
                    <a:pt x="11430" y="0"/>
                  </a:moveTo>
                  <a:lnTo>
                    <a:pt x="24395430" y="0"/>
                  </a:lnTo>
                  <a:cubicBezTo>
                    <a:pt x="24401780" y="0"/>
                    <a:pt x="24406861" y="5080"/>
                    <a:pt x="24406861" y="11430"/>
                  </a:cubicBezTo>
                  <a:lnTo>
                    <a:pt x="24406861" y="13727430"/>
                  </a:lnTo>
                  <a:cubicBezTo>
                    <a:pt x="24406861" y="13733780"/>
                    <a:pt x="24401780" y="13738861"/>
                    <a:pt x="24395430" y="13738861"/>
                  </a:cubicBezTo>
                  <a:lnTo>
                    <a:pt x="11430" y="13738861"/>
                  </a:lnTo>
                  <a:cubicBezTo>
                    <a:pt x="5080" y="13738861"/>
                    <a:pt x="0" y="13733780"/>
                    <a:pt x="0" y="13727430"/>
                  </a:cubicBezTo>
                  <a:lnTo>
                    <a:pt x="0" y="11430"/>
                  </a:lnTo>
                  <a:cubicBezTo>
                    <a:pt x="0" y="5080"/>
                    <a:pt x="5080" y="0"/>
                    <a:pt x="11430" y="0"/>
                  </a:cubicBezTo>
                  <a:moveTo>
                    <a:pt x="11430" y="22860"/>
                  </a:moveTo>
                  <a:lnTo>
                    <a:pt x="11430" y="11430"/>
                  </a:lnTo>
                  <a:lnTo>
                    <a:pt x="22860" y="11430"/>
                  </a:lnTo>
                  <a:lnTo>
                    <a:pt x="22860" y="13727430"/>
                  </a:lnTo>
                  <a:lnTo>
                    <a:pt x="11430" y="13727430"/>
                  </a:lnTo>
                  <a:lnTo>
                    <a:pt x="11430" y="13716000"/>
                  </a:lnTo>
                  <a:lnTo>
                    <a:pt x="24395430" y="13716000"/>
                  </a:lnTo>
                  <a:lnTo>
                    <a:pt x="24395430" y="13727430"/>
                  </a:lnTo>
                  <a:lnTo>
                    <a:pt x="24384000" y="13727430"/>
                  </a:lnTo>
                  <a:lnTo>
                    <a:pt x="24384000" y="11430"/>
                  </a:lnTo>
                  <a:lnTo>
                    <a:pt x="24395430" y="11430"/>
                  </a:lnTo>
                  <a:lnTo>
                    <a:pt x="24395430" y="22860"/>
                  </a:lnTo>
                  <a:lnTo>
                    <a:pt x="11430" y="22860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25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7370" y="2577874"/>
            <a:ext cx="13509188" cy="7549051"/>
          </a:xfrm>
          <a:custGeom>
            <a:avLst/>
            <a:gdLst/>
            <a:ahLst/>
            <a:cxnLst/>
            <a:rect r="r" b="b" t="t" l="l"/>
            <a:pathLst>
              <a:path h="7549051" w="13509188">
                <a:moveTo>
                  <a:pt x="0" y="0"/>
                </a:moveTo>
                <a:lnTo>
                  <a:pt x="13509187" y="0"/>
                </a:lnTo>
                <a:lnTo>
                  <a:pt x="13509187" y="7549052"/>
                </a:lnTo>
                <a:lnTo>
                  <a:pt x="0" y="754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87786" y="1631050"/>
            <a:ext cx="13402230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1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Fraunces"/>
              </a:rPr>
              <a:t>Hasta llegar a: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264" y="-17264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04939" y="937796"/>
            <a:ext cx="11450121" cy="167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Fraunces"/>
              </a:rPr>
              <a:t>¿Qué es el método de ordenamiento radix?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04867" y="3281512"/>
            <a:ext cx="642192" cy="642192"/>
            <a:chOff x="0" y="0"/>
            <a:chExt cx="856257" cy="8562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922080" y="3368904"/>
            <a:ext cx="7620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BECEF"/>
                </a:solidFill>
                <a:latin typeface="Fraunce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581" y="3412212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BECEF"/>
                </a:solidFill>
                <a:latin typeface="Fraunces"/>
              </a:rPr>
              <a:t>Concepto básico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604867" y="5471816"/>
            <a:ext cx="642192" cy="642192"/>
            <a:chOff x="0" y="0"/>
            <a:chExt cx="856257" cy="8562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888742" y="5559206"/>
            <a:ext cx="74295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BECEF"/>
                </a:solidFill>
                <a:latin typeface="Fraunce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581" y="5602516"/>
            <a:ext cx="3084195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BECEF"/>
                </a:solidFill>
                <a:latin typeface="Fraunces"/>
              </a:rPr>
              <a:t>Proceso paso a paso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604867" y="7662118"/>
            <a:ext cx="642192" cy="642192"/>
            <a:chOff x="0" y="0"/>
            <a:chExt cx="856257" cy="85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303B6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903030" y="7749510"/>
            <a:ext cx="45720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EBECEF"/>
                </a:solidFill>
                <a:latin typeface="Fraunces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581" y="7792819"/>
            <a:ext cx="261747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EBECEF"/>
                </a:solidFill>
                <a:latin typeface="Fraunces"/>
              </a:rPr>
              <a:t>Ejemplo práctico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888" y="-7888"/>
            <a:ext cx="18303776" cy="10302776"/>
            <a:chOff x="0" y="0"/>
            <a:chExt cx="24405035" cy="13737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541" y="10541"/>
              <a:ext cx="24383999" cy="13715999"/>
            </a:xfrm>
            <a:custGeom>
              <a:avLst/>
              <a:gdLst/>
              <a:ahLst/>
              <a:cxnLst/>
              <a:rect r="r" b="b" t="t" l="l"/>
              <a:pathLst>
                <a:path h="13715999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5082" cy="13737082"/>
            </a:xfrm>
            <a:custGeom>
              <a:avLst/>
              <a:gdLst/>
              <a:ahLst/>
              <a:cxnLst/>
              <a:rect r="r" b="b" t="t" l="l"/>
              <a:pathLst>
                <a:path h="13737082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13726540"/>
                  </a:lnTo>
                  <a:cubicBezTo>
                    <a:pt x="24405082" y="13732383"/>
                    <a:pt x="24400383" y="13737082"/>
                    <a:pt x="24394540" y="13737082"/>
                  </a:cubicBezTo>
                  <a:lnTo>
                    <a:pt x="10541" y="13737082"/>
                  </a:lnTo>
                  <a:cubicBezTo>
                    <a:pt x="4699" y="13737082"/>
                    <a:pt x="0" y="13732383"/>
                    <a:pt x="0" y="13726540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082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3726540"/>
                  </a:lnTo>
                  <a:lnTo>
                    <a:pt x="10541" y="13726540"/>
                  </a:lnTo>
                  <a:lnTo>
                    <a:pt x="10541" y="13716000"/>
                  </a:lnTo>
                  <a:lnTo>
                    <a:pt x="24394540" y="13716000"/>
                  </a:lnTo>
                  <a:lnTo>
                    <a:pt x="24394540" y="13726540"/>
                  </a:lnTo>
                  <a:lnTo>
                    <a:pt x="24384000" y="13726540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23317" y="5143500"/>
            <a:ext cx="6887379" cy="3874151"/>
          </a:xfrm>
          <a:custGeom>
            <a:avLst/>
            <a:gdLst/>
            <a:ahLst/>
            <a:cxnLst/>
            <a:rect r="r" b="b" t="t" l="l"/>
            <a:pathLst>
              <a:path h="3874151" w="6887379">
                <a:moveTo>
                  <a:pt x="0" y="0"/>
                </a:moveTo>
                <a:lnTo>
                  <a:pt x="6887379" y="0"/>
                </a:lnTo>
                <a:lnTo>
                  <a:pt x="6887379" y="3874151"/>
                </a:lnTo>
                <a:lnTo>
                  <a:pt x="0" y="3874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71925" y="1299061"/>
            <a:ext cx="5544151" cy="42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789">
                <a:solidFill>
                  <a:srgbClr val="EBECEF"/>
                </a:solidFill>
                <a:latin typeface="Fraunces"/>
              </a:rPr>
              <a:t>Método conteo (Counting Sort)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6423" y="2775352"/>
            <a:ext cx="7136214" cy="349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5"/>
              </a:lnSpc>
            </a:pPr>
            <a:r>
              <a:rPr lang="en-US" sz="2191">
                <a:solidFill>
                  <a:srgbClr val="EBECEF"/>
                </a:solidFill>
                <a:latin typeface="Arimo"/>
              </a:rPr>
              <a:t>Se utiliza especialmente en el caso de ordenamiento de enteros como una parte fundamental del proceso. En esta variante, durante cada pasada a través de los dígitos, se utiliza counting sort para distribuir los elementos en "contenedores" según el valor del dígito actual. </a:t>
            </a:r>
          </a:p>
          <a:p>
            <a:pPr algn="just">
              <a:lnSpc>
                <a:spcPts val="3505"/>
              </a:lnSpc>
            </a:pPr>
          </a:p>
          <a:p>
            <a:pPr algn="just">
              <a:lnSpc>
                <a:spcPts val="350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776" y="-15776"/>
            <a:ext cx="18303776" cy="10302776"/>
            <a:chOff x="0" y="0"/>
            <a:chExt cx="24405035" cy="13737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541" y="10541"/>
              <a:ext cx="24383999" cy="13715999"/>
            </a:xfrm>
            <a:custGeom>
              <a:avLst/>
              <a:gdLst/>
              <a:ahLst/>
              <a:cxnLst/>
              <a:rect r="r" b="b" t="t" l="l"/>
              <a:pathLst>
                <a:path h="13715999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5082" cy="13737082"/>
            </a:xfrm>
            <a:custGeom>
              <a:avLst/>
              <a:gdLst/>
              <a:ahLst/>
              <a:cxnLst/>
              <a:rect r="r" b="b" t="t" l="l"/>
              <a:pathLst>
                <a:path h="13737082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13726540"/>
                  </a:lnTo>
                  <a:cubicBezTo>
                    <a:pt x="24405082" y="13732383"/>
                    <a:pt x="24400383" y="13737082"/>
                    <a:pt x="24394540" y="13737082"/>
                  </a:cubicBezTo>
                  <a:lnTo>
                    <a:pt x="10541" y="13737082"/>
                  </a:lnTo>
                  <a:cubicBezTo>
                    <a:pt x="4699" y="13737082"/>
                    <a:pt x="0" y="13732383"/>
                    <a:pt x="0" y="13726540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082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3726540"/>
                  </a:lnTo>
                  <a:lnTo>
                    <a:pt x="10541" y="13726540"/>
                  </a:lnTo>
                  <a:lnTo>
                    <a:pt x="10541" y="13716000"/>
                  </a:lnTo>
                  <a:lnTo>
                    <a:pt x="24394540" y="13716000"/>
                  </a:lnTo>
                  <a:lnTo>
                    <a:pt x="24394540" y="13726540"/>
                  </a:lnTo>
                  <a:lnTo>
                    <a:pt x="24384000" y="13726540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56515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497579" y="4673390"/>
            <a:ext cx="7980024" cy="3387020"/>
          </a:xfrm>
          <a:custGeom>
            <a:avLst/>
            <a:gdLst/>
            <a:ahLst/>
            <a:cxnLst/>
            <a:rect r="r" b="b" t="t" l="l"/>
            <a:pathLst>
              <a:path h="3387020" w="7980024">
                <a:moveTo>
                  <a:pt x="0" y="0"/>
                </a:moveTo>
                <a:lnTo>
                  <a:pt x="7980024" y="0"/>
                </a:lnTo>
                <a:lnTo>
                  <a:pt x="7980024" y="3387020"/>
                </a:lnTo>
                <a:lnTo>
                  <a:pt x="0" y="338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58928" y="1266132"/>
            <a:ext cx="3154367" cy="42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6"/>
              </a:lnSpc>
            </a:pPr>
            <a:r>
              <a:rPr lang="en-US" sz="2789">
                <a:solidFill>
                  <a:srgbClr val="EBECEF"/>
                </a:solidFill>
                <a:latin typeface="Fraunces"/>
              </a:rPr>
              <a:t>Utilizando colas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708" y="2669536"/>
            <a:ext cx="6344513" cy="349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5"/>
              </a:lnSpc>
            </a:pPr>
            <a:r>
              <a:rPr lang="en-US" sz="2191">
                <a:solidFill>
                  <a:srgbClr val="EBECEF"/>
                </a:solidFill>
                <a:latin typeface="Arimo"/>
              </a:rPr>
              <a:t>S</a:t>
            </a:r>
            <a:r>
              <a:rPr lang="en-US" sz="2191">
                <a:solidFill>
                  <a:srgbClr val="EBECEF"/>
                </a:solidFill>
                <a:latin typeface="Arimo"/>
              </a:rPr>
              <a:t>e utilizan colas (buckets) para organizar los elementos durante cada pasada. Cada "cola" representa un contenedor para los elementos con el mismo valor de dígito.  Este enfoque se asemeja a una variante de bucket sort, y puede ser más eficiente cuando los datos tienen una distribución más uniforme.</a:t>
            </a:r>
          </a:p>
          <a:p>
            <a:pPr algn="just">
              <a:lnSpc>
                <a:spcPts val="350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534257" y="8212510"/>
            <a:ext cx="6344513" cy="43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6"/>
              </a:lnSpc>
            </a:pPr>
            <a:r>
              <a:rPr lang="en-US" sz="2191">
                <a:solidFill>
                  <a:srgbClr val="EBECEF"/>
                </a:solidFill>
                <a:latin typeface="Arimo"/>
              </a:rPr>
              <a:t>Ejemplo del método bucket sort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5C288EF304554EBC7A0DE6BB38516A" ma:contentTypeVersion="15" ma:contentTypeDescription="Create a new document." ma:contentTypeScope="" ma:versionID="1280c97412a7627d9af74b1a98812d90">
  <xsd:schema xmlns:xsd="http://www.w3.org/2001/XMLSchema" xmlns:xs="http://www.w3.org/2001/XMLSchema" xmlns:p="http://schemas.microsoft.com/office/2006/metadata/properties" xmlns:ns2="c9254fc3-1a98-4ace-8a8e-e9ec23b23ee4" xmlns:ns3="1ed75440-2403-4fcd-8115-8e1263f921d1" targetNamespace="http://schemas.microsoft.com/office/2006/metadata/properties" ma:root="true" ma:fieldsID="25388627eebb5faaa5ad22f1aa1307df" ns2:_="" ns3:_="">
    <xsd:import namespace="c9254fc3-1a98-4ace-8a8e-e9ec23b23ee4"/>
    <xsd:import namespace="1ed75440-2403-4fcd-8115-8e1263f921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54fc3-1a98-4ace-8a8e-e9ec23b23e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8c71841-f6c0-4e60-bfb4-68ec9f6baf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75440-2403-4fcd-8115-8e1263f921d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933c341-d71a-4cbc-9e35-35e22ef36a46}" ma:internalName="TaxCatchAll" ma:showField="CatchAllData" ma:web="1ed75440-2403-4fcd-8115-8e1263f921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d75440-2403-4fcd-8115-8e1263f921d1" xsi:nil="true"/>
    <lcf76f155ced4ddcb4097134ff3c332f xmlns="c9254fc3-1a98-4ace-8a8e-e9ec23b23ee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D30C2DA-4A85-4C25-907A-69B7A6DEC8AD}"/>
</file>

<file path=customXml/itemProps2.xml><?xml version="1.0" encoding="utf-8"?>
<ds:datastoreItem xmlns:ds="http://schemas.openxmlformats.org/officeDocument/2006/customXml" ds:itemID="{05F7C3F9-F816-4BE4-8E6F-282EB0BEAEB2}"/>
</file>

<file path=customXml/itemProps3.xml><?xml version="1.0" encoding="utf-8"?>
<ds:datastoreItem xmlns:ds="http://schemas.openxmlformats.org/officeDocument/2006/customXml" ds:itemID="{DC0591FA-3BBE-46E5-A35D-19C3A3CB0B0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revision>1</cp:revision>
  <dcterms:created xsi:type="dcterms:W3CDTF">2006-08-16T00:00:00Z</dcterms:created>
  <dcterms:modified xsi:type="dcterms:W3CDTF">2011-08-01T06:04:30Z</dcterms:modified>
  <dc:identifier>DAF1AMFuQXs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0x0101001E5C288EF304554EBC7A0DE6BB38516A</vt:lpwstr>
  </property>
</Properties>
</file>